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92102473-616F-40D1-B39D-C24A239F6D2D}" type="datetimeFigureOut">
              <a:rPr lang="en-IN" smtClean="0"/>
              <a:t>16-09-2022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60213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102473-616F-40D1-B39D-C24A239F6D2D}" type="datetimeFigureOut">
              <a:rPr lang="en-IN" smtClean="0"/>
              <a:t>16-09-2022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555397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102473-616F-40D1-B39D-C24A239F6D2D}" type="datetimeFigureOut">
              <a:rPr lang="en-IN" smtClean="0"/>
              <a:t>16-09-2022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1567085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102473-616F-40D1-B39D-C24A239F6D2D}" type="datetimeFigureOut">
              <a:rPr lang="en-IN" smtClean="0"/>
              <a:t>16-09-2022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2742104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92102473-616F-40D1-B39D-C24A239F6D2D}" type="datetimeFigureOut">
              <a:rPr lang="en-IN" smtClean="0"/>
              <a:t>16-09-2022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413501771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92102473-616F-40D1-B39D-C24A239F6D2D}" type="datetimeFigureOut">
              <a:rPr lang="en-IN" smtClean="0"/>
              <a:t>16-09-2022</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2543223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92102473-616F-40D1-B39D-C24A239F6D2D}" type="datetimeFigureOut">
              <a:rPr lang="en-IN" smtClean="0"/>
              <a:t>16-09-2022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3F4E292-3135-4979-B9F0-69BA853EF69A}" type="slidenum">
              <a:rPr lang="en-IN" smtClean="0"/>
              <a:t>‹#›</a:t>
            </a:fld>
            <a:endParaRPr lang="en-IN"/>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73915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102473-616F-40D1-B39D-C24A239F6D2D}" type="datetimeFigureOut">
              <a:rPr lang="en-IN" smtClean="0"/>
              <a:t>16-09-2022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1980292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02473-616F-40D1-B39D-C24A239F6D2D}" type="datetimeFigureOut">
              <a:rPr lang="en-IN" smtClean="0"/>
              <a:t>16-09-2022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1455845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92102473-616F-40D1-B39D-C24A239F6D2D}" type="datetimeFigureOut">
              <a:rPr lang="en-IN" smtClean="0"/>
              <a:t>16-09-2022</a:t>
            </a:fld>
            <a:endParaRPr lang="en-IN"/>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1" name="Slide Number Placeholder 10"/>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31697547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92102473-616F-40D1-B39D-C24A239F6D2D}" type="datetimeFigureOut">
              <a:rPr lang="en-IN" smtClean="0"/>
              <a:t>16-09-2022</a:t>
            </a:fld>
            <a:endParaRPr lang="en-IN"/>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0" name="Slide Number Placeholder 9"/>
          <p:cNvSpPr>
            <a:spLocks noGrp="1"/>
          </p:cNvSpPr>
          <p:nvPr>
            <p:ph type="sldNum" sz="quarter" idx="12"/>
          </p:nvPr>
        </p:nvSpPr>
        <p:spPr/>
        <p:txBody>
          <a:bodyPr/>
          <a:lstStyle/>
          <a:p>
            <a:fld id="{B3F4E292-3135-4979-B9F0-69BA853EF69A}" type="slidenum">
              <a:rPr lang="en-IN" smtClean="0"/>
              <a:t>‹#›</a:t>
            </a:fld>
            <a:endParaRPr lang="en-IN"/>
          </a:p>
        </p:txBody>
      </p:sp>
    </p:spTree>
    <p:extLst>
      <p:ext uri="{BB962C8B-B14F-4D97-AF65-F5344CB8AC3E}">
        <p14:creationId xmlns:p14="http://schemas.microsoft.com/office/powerpoint/2010/main" val="642445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92102473-616F-40D1-B39D-C24A239F6D2D}" type="datetimeFigureOut">
              <a:rPr lang="en-IN" smtClean="0"/>
              <a:t>16-09-2022</a:t>
            </a:fld>
            <a:endParaRPr lang="en-IN"/>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B3F4E292-3135-4979-B9F0-69BA853EF69A}" type="slidenum">
              <a:rPr lang="en-IN" smtClean="0"/>
              <a:t>‹#›</a:t>
            </a:fld>
            <a:endParaRPr lang="en-IN"/>
          </a:p>
        </p:txBody>
      </p:sp>
    </p:spTree>
    <p:extLst>
      <p:ext uri="{BB962C8B-B14F-4D97-AF65-F5344CB8AC3E}">
        <p14:creationId xmlns:p14="http://schemas.microsoft.com/office/powerpoint/2010/main" val="24683952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www.epschinadata.com/index.html" TargetMode="External"/><Relationship Id="rId5" Type="http://schemas.openxmlformats.org/officeDocument/2006/relationships/hyperlink" Target="https://aqicn.org/data-platform/register/" TargetMode="External"/><Relationship Id="rId4" Type="http://schemas.openxmlformats.org/officeDocument/2006/relationships/hyperlink" Target="https://dataverse.harvard.edu/dataset.xhtml?persistentId=doi:10.7910/DVN/GHOXXO"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954DD-3B5A-FC8C-1720-AB3B564770BC}"/>
              </a:ext>
            </a:extLst>
          </p:cNvPr>
          <p:cNvSpPr>
            <a:spLocks noGrp="1"/>
          </p:cNvSpPr>
          <p:nvPr>
            <p:ph type="ctrTitle"/>
          </p:nvPr>
        </p:nvSpPr>
        <p:spPr/>
        <p:txBody>
          <a:bodyPr>
            <a:normAutofit fontScale="90000"/>
          </a:bodyPr>
          <a:lstStyle/>
          <a:p>
            <a:r>
              <a:rPr lang="en-IN" sz="2400" b="0" spc="-35" dirty="0">
                <a:effectLst/>
                <a:latin typeface="Times New Roman" panose="02020603050405020304" pitchFamily="18" charset="0"/>
                <a:ea typeface="Times New Roman" panose="02020603050405020304" pitchFamily="18" charset="0"/>
                <a:cs typeface="Times New Roman" panose="02020603050405020304" pitchFamily="18" charset="0"/>
              </a:rPr>
              <a:t>Impact of PM2.5 Pollution on China’s Economy: A Regression and Time Series Analysis Carried Out On 11 Chinese Provinces/Municipalities. </a:t>
            </a:r>
            <a:br>
              <a:rPr lang="en-IN" sz="1800" b="1" spc="-35" dirty="0">
                <a:effectLst/>
                <a:latin typeface="Calibri Light" panose="020F0302020204030204" pitchFamily="34" charset="0"/>
                <a:ea typeface="Times New Roman" panose="02020603050405020304" pitchFamily="18" charset="0"/>
                <a:cs typeface="Times New Roman" panose="02020603050405020304" pitchFamily="18" charset="0"/>
              </a:rPr>
            </a:br>
            <a:endParaRPr lang="en-IN" dirty="0"/>
          </a:p>
        </p:txBody>
      </p:sp>
      <p:sp>
        <p:nvSpPr>
          <p:cNvPr id="3" name="Subtitle 2">
            <a:extLst>
              <a:ext uri="{FF2B5EF4-FFF2-40B4-BE49-F238E27FC236}">
                <a16:creationId xmlns:a16="http://schemas.microsoft.com/office/drawing/2014/main" id="{AE9D34E4-018D-6A2C-CBBA-FA733D87005A}"/>
              </a:ext>
            </a:extLst>
          </p:cNvPr>
          <p:cNvSpPr>
            <a:spLocks noGrp="1"/>
          </p:cNvSpPr>
          <p:nvPr>
            <p:ph type="subTitle" idx="1"/>
          </p:nvPr>
        </p:nvSpPr>
        <p:spPr/>
        <p:txBody>
          <a:bodyPr/>
          <a:lstStyle/>
          <a:p>
            <a:pPr algn="r">
              <a:lnSpc>
                <a:spcPct val="105000"/>
              </a:lnSpc>
              <a:spcAft>
                <a:spcPts val="80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Submitted by: Sana Rabia Khan</a:t>
            </a:r>
            <a:endParaRPr lang="en-IN" sz="1800" dirty="0">
              <a:effectLst/>
              <a:latin typeface="Calibri" panose="020F0502020204030204" pitchFamily="34" charset="0"/>
              <a:ea typeface="Times New Roman" panose="02020603050405020304" pitchFamily="18" charset="0"/>
              <a:cs typeface="Arial" panose="020B0604020202020204" pitchFamily="34" charset="0"/>
            </a:endParaRPr>
          </a:p>
          <a:p>
            <a:pPr algn="r"/>
            <a:r>
              <a:rPr lang="en-US" sz="1800" dirty="0">
                <a:solidFill>
                  <a:srgbClr val="000000"/>
                </a:solidFill>
                <a:effectLst/>
                <a:latin typeface="Times New Roman" panose="02020603050405020304" pitchFamily="18" charset="0"/>
                <a:ea typeface="Times New Roman" panose="02020603050405020304" pitchFamily="18" charset="0"/>
              </a:rPr>
              <a:t>MSc Student in Data Science and Statistics</a:t>
            </a:r>
            <a:endParaRPr lang="en-IN" dirty="0"/>
          </a:p>
        </p:txBody>
      </p:sp>
      <p:pic>
        <p:nvPicPr>
          <p:cNvPr id="4" name="Audio 3">
            <a:hlinkClick r:id="" action="ppaction://media"/>
            <a:extLst>
              <a:ext uri="{FF2B5EF4-FFF2-40B4-BE49-F238E27FC236}">
                <a16:creationId xmlns:a16="http://schemas.microsoft.com/office/drawing/2014/main" id="{8E26134F-CE86-6E99-D805-01AAFC7C55A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328832569"/>
      </p:ext>
    </p:extLst>
  </p:cSld>
  <p:clrMapOvr>
    <a:masterClrMapping/>
  </p:clrMapOvr>
  <mc:AlternateContent xmlns:mc="http://schemas.openxmlformats.org/markup-compatibility/2006" xmlns:p14="http://schemas.microsoft.com/office/powerpoint/2010/main">
    <mc:Choice Requires="p14">
      <p:transition spd="slow" p14:dur="2000" advTm="14694"/>
    </mc:Choice>
    <mc:Fallback xmlns="">
      <p:transition spd="slow" advTm="14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3673"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EAA39-3A9C-D72A-99DF-9DFB11479C7E}"/>
              </a:ext>
            </a:extLst>
          </p:cNvPr>
          <p:cNvSpPr>
            <a:spLocks noGrp="1"/>
          </p:cNvSpPr>
          <p:nvPr>
            <p:ph type="title"/>
          </p:nvPr>
        </p:nvSpPr>
        <p:spPr>
          <a:xfrm>
            <a:off x="1253304" y="69784"/>
            <a:ext cx="10018713" cy="1142999"/>
          </a:xfrm>
        </p:spPr>
        <p:txBody>
          <a:bodyPr/>
          <a:lstStyle/>
          <a:p>
            <a:r>
              <a:rPr lang="en-IN" dirty="0">
                <a:latin typeface="Times New Roman" panose="02020603050405020304" pitchFamily="18" charset="0"/>
                <a:cs typeface="Times New Roman" panose="02020603050405020304" pitchFamily="18" charset="0"/>
              </a:rPr>
              <a:t>Introduction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12A3487-1424-20EA-48B2-1432577AC16C}"/>
                  </a:ext>
                </a:extLst>
              </p:cNvPr>
              <p:cNvSpPr>
                <a:spLocks noGrp="1"/>
              </p:cNvSpPr>
              <p:nvPr>
                <p:ph idx="1"/>
              </p:nvPr>
            </p:nvSpPr>
            <p:spPr>
              <a:xfrm>
                <a:off x="838200" y="1482291"/>
                <a:ext cx="10515600" cy="5120640"/>
              </a:xfrm>
            </p:spPr>
            <p:txBody>
              <a:bodyPr>
                <a:normAutofit/>
              </a:bodyPr>
              <a:lstStyle/>
              <a:p>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Air Quality Guidelines (AQG) set by the World Health Organization (WHO) (Health Organization, 2016) for PM2.5 pollution: </a:t>
                </a:r>
                <a14:m>
                  <m:oMath xmlns:m="http://schemas.openxmlformats.org/officeDocument/2006/math">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10 </m:t>
                    </m:r>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𝜇</m:t>
                    </m:r>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𝑔</m:t>
                    </m:r>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IN" sz="1600" i="1">
                            <a:effectLst/>
                            <a:latin typeface="Cambria Math" panose="02040503050406030204" pitchFamily="18" charset="0"/>
                            <a:cs typeface="Times New Roman" panose="02020603050405020304" pitchFamily="18" charset="0"/>
                          </a:rPr>
                        </m:ctrlPr>
                      </m:sSupPr>
                      <m:e>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𝑚</m:t>
                        </m:r>
                      </m:e>
                      <m:sup>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3</m:t>
                        </m:r>
                      </m:sup>
                    </m:sSup>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 </m:t>
                    </m:r>
                  </m:oMath>
                </a14:m>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annual mean (</a:t>
                </a:r>
                <a14:m>
                  <m:oMath xmlns:m="http://schemas.openxmlformats.org/officeDocument/2006/math">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25 </m:t>
                    </m:r>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𝜇</m:t>
                    </m:r>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𝑔</m:t>
                    </m:r>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IN" sz="1600" i="1">
                            <a:effectLst/>
                            <a:latin typeface="Cambria Math" panose="02040503050406030204" pitchFamily="18" charset="0"/>
                            <a:cs typeface="Times New Roman" panose="02020603050405020304" pitchFamily="18" charset="0"/>
                          </a:rPr>
                        </m:ctrlPr>
                      </m:sSupPr>
                      <m:e>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𝑚</m:t>
                        </m:r>
                      </m:e>
                      <m:sup>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3</m:t>
                        </m:r>
                      </m:sup>
                    </m:sSup>
                  </m:oMath>
                </a14:m>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 24-hour mean), (Liao et al., 2020).</a:t>
                </a:r>
              </a:p>
              <a:p>
                <a:r>
                  <a:rPr lang="en-IN" sz="1600" dirty="0">
                    <a:latin typeface="Times New Roman" panose="02020603050405020304" pitchFamily="18" charset="0"/>
                    <a:cs typeface="Times New Roman" panose="02020603050405020304" pitchFamily="18" charset="0"/>
                  </a:rPr>
                  <a:t>Due to rapid urbanisation and industrialisation in China, the level of PM2.5 pollutant has increased.</a:t>
                </a:r>
              </a:p>
              <a:p>
                <a:r>
                  <a:rPr lang="en-IN" sz="1600" dirty="0">
                    <a:latin typeface="Times New Roman" panose="02020603050405020304" pitchFamily="18" charset="0"/>
                    <a:ea typeface="Times New Roman" panose="02020603050405020304" pitchFamily="18" charset="0"/>
                    <a:cs typeface="Times New Roman" panose="02020603050405020304" pitchFamily="18" charset="0"/>
                  </a:rPr>
                  <a:t>PM2.5 pollution has impacts not only on the health but on the economy of a country</a:t>
                </a:r>
              </a:p>
              <a:p>
                <a:pPr marL="0" indent="0">
                  <a:buNone/>
                </a:pPr>
                <a:r>
                  <a:rPr lang="en-IN" sz="4000" dirty="0">
                    <a:latin typeface="Times New Roman" panose="02020603050405020304" pitchFamily="18" charset="0"/>
                    <a:ea typeface="Times New Roman" panose="02020603050405020304" pitchFamily="18" charset="0"/>
                    <a:cs typeface="Times New Roman" panose="02020603050405020304" pitchFamily="18" charset="0"/>
                  </a:rPr>
                  <a:t>Literature Review</a:t>
                </a:r>
              </a:p>
              <a:p>
                <a:r>
                  <a:rPr lang="en-IN" sz="1600" dirty="0">
                    <a:solidFill>
                      <a:srgbClr val="000000"/>
                    </a:solidFill>
                    <a:effectLst/>
                    <a:latin typeface="Times New Roman" panose="02020603050405020304" pitchFamily="18" charset="0"/>
                    <a:ea typeface="Times New Roman" panose="02020603050405020304" pitchFamily="18" charset="0"/>
                  </a:rPr>
                  <a:t>(Hao et al., 2018)</a:t>
                </a:r>
                <a:r>
                  <a:rPr lang="en-IN" sz="1600" dirty="0">
                    <a:effectLst/>
                    <a:latin typeface="Times New Roman" panose="02020603050405020304" pitchFamily="18" charset="0"/>
                    <a:ea typeface="Times New Roman" panose="02020603050405020304" pitchFamily="18" charset="0"/>
                    <a:cs typeface="Arial" panose="020B0604020202020204" pitchFamily="34" charset="0"/>
                  </a:rPr>
                  <a:t> study on the impact of PM2.5 concentrations on per capita GDP is one of the relatively few studies on this subject. The economic impact of haze pollution in China was examined in this study using city-level panel data for the years 2013 to 2015 created from recently released urban PM2.5 concentrations. </a:t>
                </a: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The estimations were carried out using SEM method. This study’s suggested that there was negative impact of PM2.5 on the economy.</a:t>
                </a:r>
              </a:p>
              <a:p>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A study conducted by </a:t>
                </a:r>
                <a:r>
                  <a:rPr lang="en-I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(Dong, Xu, Shen and He, 2021)</a:t>
                </a:r>
                <a:r>
                  <a:rPr lang="en-IN" sz="1600" dirty="0">
                    <a:effectLst/>
                    <a:latin typeface="Times New Roman" panose="02020603050405020304" pitchFamily="18" charset="0"/>
                    <a:cs typeface="Times New Roman" panose="02020603050405020304" pitchFamily="18" charset="0"/>
                  </a:rPr>
                  <a:t> using a sample from 2002 to 2017, uses empirically investigation to evaluate the impact of air pollution on regional economic growth in Chinese provinces.</a:t>
                </a:r>
                <a:r>
                  <a:rPr lang="en-IN" sz="1600" dirty="0">
                    <a:latin typeface="Times New Roman" panose="02020603050405020304" pitchFamily="18" charset="0"/>
                    <a:cs typeface="Times New Roman" panose="02020603050405020304" pitchFamily="18" charset="0"/>
                  </a:rPr>
                  <a:t> </a:t>
                </a: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The research hypothesis in this study was confirmed as a consequence of the results, which clearly demonstrated how air pollution has a considerable detrimental impact on economic growth</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dirty="0"/>
              </a:p>
            </p:txBody>
          </p:sp>
        </mc:Choice>
        <mc:Fallback xmlns="">
          <p:sp>
            <p:nvSpPr>
              <p:cNvPr id="3" name="Content Placeholder 2">
                <a:extLst>
                  <a:ext uri="{FF2B5EF4-FFF2-40B4-BE49-F238E27FC236}">
                    <a16:creationId xmlns:a16="http://schemas.microsoft.com/office/drawing/2014/main" id="{A12A3487-1424-20EA-48B2-1432577AC16C}"/>
                  </a:ext>
                </a:extLst>
              </p:cNvPr>
              <p:cNvSpPr>
                <a:spLocks noGrp="1" noRot="1" noChangeAspect="1" noMove="1" noResize="1" noEditPoints="1" noAdjustHandles="1" noChangeArrowheads="1" noChangeShapeType="1" noTextEdit="1"/>
              </p:cNvSpPr>
              <p:nvPr>
                <p:ph idx="1"/>
              </p:nvPr>
            </p:nvSpPr>
            <p:spPr>
              <a:xfrm>
                <a:off x="838200" y="1482291"/>
                <a:ext cx="10515600" cy="5120640"/>
              </a:xfrm>
              <a:blipFill>
                <a:blip r:embed="rId4"/>
                <a:stretch>
                  <a:fillRect l="-2087" t="-357"/>
                </a:stretch>
              </a:blipFill>
            </p:spPr>
            <p:txBody>
              <a:bodyPr/>
              <a:lstStyle/>
              <a:p>
                <a:r>
                  <a:rPr lang="en-IN">
                    <a:noFill/>
                  </a:rPr>
                  <a:t> </a:t>
                </a:r>
              </a:p>
            </p:txBody>
          </p:sp>
        </mc:Fallback>
      </mc:AlternateContent>
      <p:pic>
        <p:nvPicPr>
          <p:cNvPr id="5" name="Audio 4">
            <a:hlinkClick r:id="" action="ppaction://media"/>
            <a:extLst>
              <a:ext uri="{FF2B5EF4-FFF2-40B4-BE49-F238E27FC236}">
                <a16:creationId xmlns:a16="http://schemas.microsoft.com/office/drawing/2014/main" id="{E8C3C52E-D129-D537-7D79-EE95E6A813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735379999"/>
      </p:ext>
    </p:extLst>
  </p:cSld>
  <p:clrMapOvr>
    <a:masterClrMapping/>
  </p:clrMapOvr>
  <mc:AlternateContent xmlns:mc="http://schemas.openxmlformats.org/markup-compatibility/2006" xmlns:p14="http://schemas.microsoft.com/office/powerpoint/2010/main">
    <mc:Choice Requires="p14">
      <p:transition spd="slow" p14:dur="2000" advTm="110924"/>
    </mc:Choice>
    <mc:Fallback xmlns="">
      <p:transition spd="slow" advTm="1109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895AC-5285-9534-38E9-C165119B151C}"/>
              </a:ext>
            </a:extLst>
          </p:cNvPr>
          <p:cNvSpPr>
            <a:spLocks noGrp="1"/>
          </p:cNvSpPr>
          <p:nvPr>
            <p:ph type="title"/>
          </p:nvPr>
        </p:nvSpPr>
        <p:spPr>
          <a:xfrm>
            <a:off x="2231136" y="271673"/>
            <a:ext cx="7729728" cy="1188720"/>
          </a:xfrm>
        </p:spPr>
        <p:txBody>
          <a:bodyPr/>
          <a:lstStyle/>
          <a:p>
            <a:r>
              <a:rPr lang="en-IN" dirty="0">
                <a:latin typeface="Times New Roman" panose="02020603050405020304" pitchFamily="18" charset="0"/>
                <a:cs typeface="Times New Roman" panose="02020603050405020304" pitchFamily="18" charset="0"/>
              </a:rPr>
              <a:t>Data and Methods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39E680F-0ECA-6284-F3F0-3BEE4E4E7984}"/>
                  </a:ext>
                </a:extLst>
              </p:cNvPr>
              <p:cNvSpPr>
                <a:spLocks noGrp="1"/>
              </p:cNvSpPr>
              <p:nvPr>
                <p:ph idx="1"/>
              </p:nvPr>
            </p:nvSpPr>
            <p:spPr>
              <a:xfrm>
                <a:off x="779645" y="1963555"/>
                <a:ext cx="11097929" cy="3917482"/>
              </a:xfrm>
            </p:spPr>
            <p:txBody>
              <a:bodyPr>
                <a:normAutofit fontScale="92500" lnSpcReduction="10000"/>
              </a:bodyPr>
              <a:lstStyle/>
              <a:p>
                <a:pPr>
                  <a:buFont typeface="Wingdings" panose="05000000000000000000" pitchFamily="2" charset="2"/>
                  <a:buChar char="Ø"/>
                </a:pPr>
                <a:r>
                  <a:rPr lang="en-IN" sz="1700" b="1" dirty="0">
                    <a:latin typeface="Times New Roman" panose="02020603050405020304" pitchFamily="18" charset="0"/>
                    <a:cs typeface="Times New Roman" panose="02020603050405020304" pitchFamily="18" charset="0"/>
                  </a:rPr>
                  <a:t>Data</a:t>
                </a:r>
              </a:p>
              <a:p>
                <a:r>
                  <a:rPr lang="en-IN" sz="1700" dirty="0">
                    <a:latin typeface="Times New Roman" panose="02020603050405020304" pitchFamily="18" charset="0"/>
                    <a:cs typeface="Times New Roman" panose="02020603050405020304" pitchFamily="18" charset="0"/>
                  </a:rPr>
                  <a:t>Daily PM2.5 data for 7 provinces (Hebei, Jilin, Hubei, Guangdong, Shandong, Jiangsu, Zhejiang) and 4 municipalities (Beijing, Tianjin, Shanghai and Chongqing) of China, was collected from 2014-2021. Units measured in </a:t>
                </a:r>
                <a14:m>
                  <m:oMath xmlns:m="http://schemas.openxmlformats.org/officeDocument/2006/math">
                    <m:r>
                      <a:rPr lang="en-IN" sz="1700" i="1" smtClean="0">
                        <a:latin typeface="Cambria Math" panose="02040503050406030204" pitchFamily="18" charset="0"/>
                        <a:ea typeface="Cambria Math" panose="02040503050406030204" pitchFamily="18" charset="0"/>
                        <a:cs typeface="Times New Roman" panose="02020603050405020304" pitchFamily="18" charset="0"/>
                      </a:rPr>
                      <m:t>𝜇</m:t>
                    </m:r>
                    <m:r>
                      <a:rPr lang="en-IN" sz="1700" b="0" i="1"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IN" sz="1700" b="0" i="1" smtClean="0">
                            <a:latin typeface="Cambria Math" panose="02040503050406030204" pitchFamily="18" charset="0"/>
                            <a:ea typeface="Cambria Math" panose="02040503050406030204" pitchFamily="18" charset="0"/>
                            <a:cs typeface="Times New Roman" panose="02020603050405020304" pitchFamily="18" charset="0"/>
                          </a:rPr>
                        </m:ctrlPr>
                      </m:sSupPr>
                      <m:e>
                        <m:r>
                          <a:rPr lang="en-IN" sz="1700" b="0" i="1" smtClean="0">
                            <a:latin typeface="Cambria Math" panose="02040503050406030204" pitchFamily="18" charset="0"/>
                            <a:ea typeface="Cambria Math" panose="02040503050406030204" pitchFamily="18" charset="0"/>
                            <a:cs typeface="Times New Roman" panose="02020603050405020304" pitchFamily="18" charset="0"/>
                          </a:rPr>
                          <m:t>𝑚</m:t>
                        </m:r>
                      </m:e>
                      <m:sup>
                        <m:r>
                          <a:rPr lang="en-IN" sz="1700" b="0" i="1" smtClean="0">
                            <a:latin typeface="Cambria Math" panose="02040503050406030204" pitchFamily="18" charset="0"/>
                            <a:ea typeface="Cambria Math" panose="02040503050406030204" pitchFamily="18" charset="0"/>
                            <a:cs typeface="Times New Roman" panose="02020603050405020304" pitchFamily="18" charset="0"/>
                          </a:rPr>
                          <m:t>3</m:t>
                        </m:r>
                      </m:sup>
                    </m:sSup>
                  </m:oMath>
                </a14:m>
                <a:r>
                  <a:rPr lang="en-IN" sz="1700" b="1" u="sng"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rPr>
                  <a:t> https://dataverse.harvard.edu/dataset.xhtml?persistentId=doi:10.7910/DVN/GHOXXO</a:t>
                </a:r>
                <a:r>
                  <a:rPr lang="en-IN" sz="17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700" b="1" u="sng"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rPr>
                  <a:t>https://aqicn.org/data-platform/register/</a:t>
                </a:r>
                <a:r>
                  <a:rPr lang="en-IN" sz="17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700" dirty="0">
                  <a:latin typeface="Times New Roman" panose="02020603050405020304" pitchFamily="18" charset="0"/>
                  <a:cs typeface="Times New Roman" panose="02020603050405020304" pitchFamily="18" charset="0"/>
                </a:endParaRPr>
              </a:p>
              <a:p>
                <a:r>
                  <a:rPr lang="en-IN" sz="1700" dirty="0">
                    <a:latin typeface="Times New Roman" panose="02020603050405020304" pitchFamily="18" charset="0"/>
                    <a:cs typeface="Times New Roman" panose="02020603050405020304" pitchFamily="18" charset="0"/>
                  </a:rPr>
                  <a:t>Quarterly GDP data was collected from 2014-2021 for the selected locations </a:t>
                </a:r>
                <a:r>
                  <a:rPr lang="en-IN" sz="17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IN" sz="1700" b="1" u="sng"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hlinkClick r:id="rId6"/>
                  </a:rPr>
                  <a:t>http://www.epschinadata.com/index.html</a:t>
                </a:r>
                <a:r>
                  <a:rPr lang="en-IN" sz="1700" b="1" u="sng" dirty="0">
                    <a:solidFill>
                      <a:srgbClr val="0563C1"/>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IN" sz="1700" dirty="0">
                    <a:effectLst/>
                    <a:latin typeface="Times New Roman" panose="02020603050405020304" pitchFamily="18" charset="0"/>
                    <a:ea typeface="Times New Roman" panose="02020603050405020304" pitchFamily="18" charset="0"/>
                    <a:cs typeface="Times New Roman" panose="02020603050405020304" pitchFamily="18" charset="0"/>
                  </a:rPr>
                  <a:t>. The values were in (100 million yuan)</a:t>
                </a:r>
              </a:p>
              <a:p>
                <a:pPr>
                  <a:buFont typeface="Wingdings" panose="05000000000000000000" pitchFamily="2" charset="2"/>
                  <a:buChar char="Ø"/>
                </a:pPr>
                <a:r>
                  <a:rPr lang="en-IN" sz="1700" b="1" dirty="0">
                    <a:latin typeface="Times New Roman" panose="02020603050405020304" pitchFamily="18" charset="0"/>
                    <a:cs typeface="Times New Roman" panose="02020603050405020304" pitchFamily="18" charset="0"/>
                  </a:rPr>
                  <a:t>Methods</a:t>
                </a:r>
              </a:p>
              <a:p>
                <a:r>
                  <a:rPr lang="en-IN" sz="1700" dirty="0">
                    <a:latin typeface="Times New Roman" panose="02020603050405020304" pitchFamily="18" charset="0"/>
                    <a:cs typeface="Times New Roman" panose="02020603050405020304" pitchFamily="18" charset="0"/>
                  </a:rPr>
                  <a:t>Regression Analysis (Generalised Additive Method)</a:t>
                </a:r>
              </a:p>
              <a:p>
                <a:pPr marL="0" indent="0">
                  <a:buNone/>
                </a:pPr>
                <a:r>
                  <a:rPr lang="en-IN" sz="1700" dirty="0">
                    <a:latin typeface="Times New Roman" panose="02020603050405020304" pitchFamily="18" charset="0"/>
                    <a:cs typeface="Times New Roman" panose="02020603050405020304" pitchFamily="18" charset="0"/>
                  </a:rPr>
                  <a:t>An extension of Linear Regression model that allows adaptation of modelling non-linear data while preserving </a:t>
                </a:r>
                <a:r>
                  <a:rPr lang="en-IN" sz="1700" dirty="0" err="1">
                    <a:latin typeface="Times New Roman" panose="02020603050405020304" pitchFamily="18" charset="0"/>
                    <a:cs typeface="Times New Roman" panose="02020603050405020304" pitchFamily="18" charset="0"/>
                  </a:rPr>
                  <a:t>explainability</a:t>
                </a:r>
                <a:endParaRPr lang="en-IN" sz="1700" dirty="0">
                  <a:latin typeface="Times New Roman" panose="02020603050405020304" pitchFamily="18" charset="0"/>
                  <a:cs typeface="Times New Roman" panose="02020603050405020304" pitchFamily="18" charset="0"/>
                </a:endParaRPr>
              </a:p>
              <a:p>
                <a:r>
                  <a:rPr lang="en-IN" sz="1700" dirty="0">
                    <a:latin typeface="Times New Roman" panose="02020603050405020304" pitchFamily="18" charset="0"/>
                    <a:cs typeface="Times New Roman" panose="02020603050405020304" pitchFamily="18" charset="0"/>
                  </a:rPr>
                  <a:t>Time Series Analysis (ARIMA)</a:t>
                </a:r>
              </a:p>
              <a:p>
                <a:pPr marL="0" indent="0">
                  <a:buNone/>
                </a:pPr>
                <a:r>
                  <a:rPr lang="en-IN" sz="1700" dirty="0" err="1">
                    <a:latin typeface="Times New Roman" panose="02020603050405020304" pitchFamily="18" charset="0"/>
                    <a:cs typeface="Times New Roman" panose="02020603050405020304" pitchFamily="18" charset="0"/>
                  </a:rPr>
                  <a:t>AutoRegressive</a:t>
                </a:r>
                <a:r>
                  <a:rPr lang="en-IN" sz="1700" dirty="0">
                    <a:latin typeface="Times New Roman" panose="02020603050405020304" pitchFamily="18" charset="0"/>
                    <a:cs typeface="Times New Roman" panose="02020603050405020304" pitchFamily="18" charset="0"/>
                  </a:rPr>
                  <a:t> Integrated Moving Average model is a statistical analysis model that </a:t>
                </a:r>
                <a:r>
                  <a:rPr lang="en-IN" sz="1700" dirty="0">
                    <a:effectLst/>
                    <a:latin typeface="Times New Roman" panose="02020603050405020304" pitchFamily="18" charset="0"/>
                    <a:ea typeface="Times New Roman" panose="02020603050405020304" pitchFamily="18" charset="0"/>
                  </a:rPr>
                  <a:t>uses time series data to either better comprehend the data set or forecast future trends. </a:t>
                </a:r>
                <a:endParaRPr lang="en-IN" sz="1700" dirty="0">
                  <a:latin typeface="Times New Roman" panose="02020603050405020304" pitchFamily="18" charset="0"/>
                  <a:cs typeface="Times New Roman" panose="02020603050405020304" pitchFamily="18" charset="0"/>
                </a:endParaRPr>
              </a:p>
              <a:p>
                <a:pPr marL="0" indent="0">
                  <a:buNone/>
                </a:pPr>
                <a:endParaRPr lang="en-IN" sz="1600"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339E680F-0ECA-6284-F3F0-3BEE4E4E7984}"/>
                  </a:ext>
                </a:extLst>
              </p:cNvPr>
              <p:cNvSpPr>
                <a:spLocks noGrp="1" noRot="1" noChangeAspect="1" noMove="1" noResize="1" noEditPoints="1" noAdjustHandles="1" noChangeArrowheads="1" noChangeShapeType="1" noTextEdit="1"/>
              </p:cNvSpPr>
              <p:nvPr>
                <p:ph idx="1"/>
              </p:nvPr>
            </p:nvSpPr>
            <p:spPr>
              <a:xfrm>
                <a:off x="779645" y="1963555"/>
                <a:ext cx="11097929" cy="3917482"/>
              </a:xfrm>
              <a:blipFill>
                <a:blip r:embed="rId7"/>
                <a:stretch>
                  <a:fillRect l="-330" t="-1089"/>
                </a:stretch>
              </a:blipFill>
            </p:spPr>
            <p:txBody>
              <a:bodyPr/>
              <a:lstStyle/>
              <a:p>
                <a:r>
                  <a:rPr lang="en-IN">
                    <a:noFill/>
                  </a:rPr>
                  <a:t> </a:t>
                </a:r>
              </a:p>
            </p:txBody>
          </p:sp>
        </mc:Fallback>
      </mc:AlternateContent>
      <p:pic>
        <p:nvPicPr>
          <p:cNvPr id="4" name="Audio 3">
            <a:hlinkClick r:id="" action="ppaction://media"/>
            <a:extLst>
              <a:ext uri="{FF2B5EF4-FFF2-40B4-BE49-F238E27FC236}">
                <a16:creationId xmlns:a16="http://schemas.microsoft.com/office/drawing/2014/main" id="{D117EBF9-8D95-8D7B-6B92-D4F57B68839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399632314"/>
      </p:ext>
    </p:extLst>
  </p:cSld>
  <p:clrMapOvr>
    <a:masterClrMapping/>
  </p:clrMapOvr>
  <mc:AlternateContent xmlns:mc="http://schemas.openxmlformats.org/markup-compatibility/2006" xmlns:p14="http://schemas.microsoft.com/office/powerpoint/2010/main">
    <mc:Choice Requires="p14">
      <p:transition spd="slow" p14:dur="2000" advTm="51515"/>
    </mc:Choice>
    <mc:Fallback xmlns="">
      <p:transition spd="slow" advTm="51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C193-5DC8-090B-4837-8986E99DBD65}"/>
              </a:ext>
            </a:extLst>
          </p:cNvPr>
          <p:cNvSpPr>
            <a:spLocks noGrp="1"/>
          </p:cNvSpPr>
          <p:nvPr>
            <p:ph type="title"/>
          </p:nvPr>
        </p:nvSpPr>
        <p:spPr/>
        <p:txBody>
          <a:bodyPr/>
          <a:lstStyle/>
          <a:p>
            <a:r>
              <a:rPr lang="en-IN" dirty="0"/>
              <a:t>Application and Results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0B6C4CD-F970-BD2A-1E5A-7E588E05152F}"/>
                  </a:ext>
                </a:extLst>
              </p:cNvPr>
              <p:cNvSpPr>
                <a:spLocks noGrp="1"/>
              </p:cNvSpPr>
              <p:nvPr>
                <p:ph idx="1"/>
              </p:nvPr>
            </p:nvSpPr>
            <p:spPr>
              <a:xfrm>
                <a:off x="1453415" y="2638044"/>
                <a:ext cx="10048774" cy="3101983"/>
              </a:xfrm>
            </p:spPr>
            <p:txBody>
              <a:bodyPr>
                <a:normAutofit fontScale="85000" lnSpcReduction="20000"/>
              </a:bodyPr>
              <a:lstStyle/>
              <a:p>
                <a:pPr>
                  <a:buFont typeface="Wingdings" panose="05000000000000000000" pitchFamily="2" charset="2"/>
                  <a:buChar char="Ø"/>
                </a:pPr>
                <a:r>
                  <a:rPr lang="en-IN" sz="1600" b="1" dirty="0">
                    <a:latin typeface="Times New Roman" panose="02020603050405020304" pitchFamily="18" charset="0"/>
                    <a:cs typeface="Times New Roman" panose="02020603050405020304" pitchFamily="18" charset="0"/>
                  </a:rPr>
                  <a:t>Application</a:t>
                </a:r>
              </a:p>
              <a:p>
                <a:r>
                  <a:rPr lang="en-IN" sz="1600" dirty="0">
                    <a:latin typeface="Times New Roman" panose="02020603050405020304" pitchFamily="18" charset="0"/>
                    <a:cs typeface="Times New Roman" panose="02020603050405020304" pitchFamily="18" charset="0"/>
                  </a:rPr>
                  <a:t>Gamma GAM model with log link was used in the execution of regression analysis, with a smooth function. 30 knots were assigned with a cubic spline as basis function. This was categorised by location.</a:t>
                </a:r>
              </a:p>
              <a:p>
                <a:r>
                  <a:rPr lang="en-IN" sz="1600" dirty="0">
                    <a:latin typeface="Times New Roman" panose="02020603050405020304" pitchFamily="18" charset="0"/>
                    <a:cs typeface="Times New Roman" panose="02020603050405020304" pitchFamily="18" charset="0"/>
                  </a:rPr>
                  <a:t>ARIMA model with an order of (1,1,1) was chosen to predict PM2.5 levels and ARIMA model with an order of (2,1,0) was chosen to predict the GDP values</a:t>
                </a:r>
              </a:p>
              <a:p>
                <a:pPr>
                  <a:buFont typeface="Wingdings" panose="05000000000000000000" pitchFamily="2" charset="2"/>
                  <a:buChar char="Ø"/>
                </a:pPr>
                <a:r>
                  <a:rPr lang="en-IN" sz="1600" b="1" dirty="0">
                    <a:latin typeface="Times New Roman" panose="02020603050405020304" pitchFamily="18" charset="0"/>
                    <a:cs typeface="Times New Roman" panose="02020603050405020304" pitchFamily="18" charset="0"/>
                  </a:rPr>
                  <a:t>Results</a:t>
                </a:r>
              </a:p>
              <a:p>
                <a:r>
                  <a:rPr lang="en-IN" sz="1600" dirty="0">
                    <a:latin typeface="Times New Roman" panose="02020603050405020304" pitchFamily="18" charset="0"/>
                    <a:cs typeface="Times New Roman" panose="02020603050405020304" pitchFamily="18" charset="0"/>
                  </a:rPr>
                  <a:t>From the Gamma GAM model out, it is observed that there is a significance and negative correlation between the two variables. Apart from Hebei province, all other provinces have significance value.</a:t>
                </a:r>
              </a:p>
              <a:p>
                <a:r>
                  <a:rPr lang="en-IN" sz="1600" dirty="0">
                    <a:latin typeface="Times New Roman" panose="02020603050405020304" pitchFamily="18" charset="0"/>
                    <a:cs typeface="Times New Roman" panose="02020603050405020304" pitchFamily="18" charset="0"/>
                  </a:rPr>
                  <a:t>From the ARIMA model predictions were made for both the variables from 1Q of 2022 to 2Q of 2034. For instance, </a:t>
                </a:r>
                <a:r>
                  <a:rPr lang="en-IN" sz="1600" dirty="0">
                    <a:effectLst/>
                    <a:latin typeface="Times New Roman" panose="02020603050405020304" pitchFamily="18" charset="0"/>
                    <a:ea typeface="Times New Roman" panose="02020603050405020304" pitchFamily="18" charset="0"/>
                  </a:rPr>
                  <a:t>in the beginning of the year 2023 (Q1) the level of PM2.5 would decrease to 114.807 </a:t>
                </a:r>
                <a14:m>
                  <m:oMath xmlns:m="http://schemas.openxmlformats.org/officeDocument/2006/math">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𝜇</m:t>
                    </m:r>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𝑔</m:t>
                    </m:r>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m:t>
                    </m:r>
                    <m:sSup>
                      <m:sSupPr>
                        <m:ctrlPr>
                          <a:rPr lang="en-IN" sz="1600" i="1">
                            <a:effectLst/>
                            <a:latin typeface="Cambria Math" panose="02040503050406030204" pitchFamily="18" charset="0"/>
                            <a:cs typeface="Times New Roman" panose="02020603050405020304" pitchFamily="18" charset="0"/>
                          </a:rPr>
                        </m:ctrlPr>
                      </m:sSupPr>
                      <m:e>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𝑚</m:t>
                        </m:r>
                      </m:e>
                      <m:sup>
                        <m:r>
                          <a:rPr lang="en-IN" sz="1600" i="1">
                            <a:effectLst/>
                            <a:latin typeface="Cambria Math" panose="02040503050406030204" pitchFamily="18" charset="0"/>
                            <a:ea typeface="Times New Roman" panose="02020603050405020304" pitchFamily="18" charset="0"/>
                            <a:cs typeface="Times New Roman" panose="02020603050405020304" pitchFamily="18" charset="0"/>
                          </a:rPr>
                          <m:t>3</m:t>
                        </m:r>
                      </m:sup>
                    </m:sSup>
                  </m:oMath>
                </a14:m>
                <a:r>
                  <a:rPr lang="en-IN" sz="1600" dirty="0">
                    <a:effectLst/>
                    <a:latin typeface="Times New Roman" panose="02020603050405020304" pitchFamily="18" charset="0"/>
                    <a:ea typeface="Times New Roman" panose="02020603050405020304" pitchFamily="18" charset="0"/>
                  </a:rPr>
                  <a:t> overall for the selected locations in China, while the GDP value would increase to </a:t>
                </a:r>
                <a:r>
                  <a:rPr lang="en-IN" sz="1600" dirty="0">
                    <a:solidFill>
                      <a:srgbClr val="202124"/>
                    </a:solidFill>
                    <a:effectLst/>
                    <a:latin typeface="Times New Roman" panose="02020603050405020304" pitchFamily="18" charset="0"/>
                    <a:ea typeface="Times New Roman" panose="02020603050405020304" pitchFamily="18" charset="0"/>
                  </a:rPr>
                  <a:t>¥ </a:t>
                </a:r>
                <a:r>
                  <a:rPr lang="en-IN" sz="1600" dirty="0">
                    <a:effectLst/>
                    <a:latin typeface="Times New Roman" panose="02020603050405020304" pitchFamily="18" charset="0"/>
                    <a:ea typeface="Times New Roman" panose="02020603050405020304" pitchFamily="18" charset="0"/>
                  </a:rPr>
                  <a:t>20,909.83 million. </a:t>
                </a:r>
              </a:p>
              <a:p>
                <a:r>
                  <a:rPr lang="en-IN" sz="1600" dirty="0">
                    <a:latin typeface="Times New Roman" panose="02020603050405020304" pitchFamily="18" charset="0"/>
                    <a:ea typeface="Times New Roman" panose="02020603050405020304" pitchFamily="18" charset="0"/>
                  </a:rPr>
                  <a:t>From this it is again observed that there is a negative correlation between the two variables.</a:t>
                </a:r>
                <a:endParaRPr lang="en-IN" sz="1600" dirty="0">
                  <a:effectLst/>
                  <a:latin typeface="Times New Roman" panose="02020603050405020304" pitchFamily="18" charset="0"/>
                  <a:ea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p:txBody>
          </p:sp>
        </mc:Choice>
        <mc:Fallback xmlns="">
          <p:sp>
            <p:nvSpPr>
              <p:cNvPr id="3" name="Content Placeholder 2">
                <a:extLst>
                  <a:ext uri="{FF2B5EF4-FFF2-40B4-BE49-F238E27FC236}">
                    <a16:creationId xmlns:a16="http://schemas.microsoft.com/office/drawing/2014/main" id="{C0B6C4CD-F970-BD2A-1E5A-7E588E05152F}"/>
                  </a:ext>
                </a:extLst>
              </p:cNvPr>
              <p:cNvSpPr>
                <a:spLocks noGrp="1" noRot="1" noChangeAspect="1" noMove="1" noResize="1" noEditPoints="1" noAdjustHandles="1" noChangeArrowheads="1" noChangeShapeType="1" noTextEdit="1"/>
              </p:cNvSpPr>
              <p:nvPr>
                <p:ph idx="1"/>
              </p:nvPr>
            </p:nvSpPr>
            <p:spPr>
              <a:xfrm>
                <a:off x="1453415" y="2638044"/>
                <a:ext cx="10048774" cy="3101983"/>
              </a:xfrm>
              <a:blipFill>
                <a:blip r:embed="rId4"/>
                <a:stretch>
                  <a:fillRect l="-61" t="-1768" r="-61"/>
                </a:stretch>
              </a:blipFill>
            </p:spPr>
            <p:txBody>
              <a:bodyPr/>
              <a:lstStyle/>
              <a:p>
                <a:r>
                  <a:rPr lang="en-IN">
                    <a:noFill/>
                  </a:rPr>
                  <a:t> </a:t>
                </a:r>
              </a:p>
            </p:txBody>
          </p:sp>
        </mc:Fallback>
      </mc:AlternateContent>
      <p:pic>
        <p:nvPicPr>
          <p:cNvPr id="4" name="Audio 3">
            <a:hlinkClick r:id="" action="ppaction://media"/>
            <a:extLst>
              <a:ext uri="{FF2B5EF4-FFF2-40B4-BE49-F238E27FC236}">
                <a16:creationId xmlns:a16="http://schemas.microsoft.com/office/drawing/2014/main" id="{FF2AFAA9-B3A8-B5D0-FBA0-8ABB748709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948658022"/>
      </p:ext>
    </p:extLst>
  </p:cSld>
  <p:clrMapOvr>
    <a:masterClrMapping/>
  </p:clrMapOvr>
  <mc:AlternateContent xmlns:mc="http://schemas.openxmlformats.org/markup-compatibility/2006" xmlns:p14="http://schemas.microsoft.com/office/powerpoint/2010/main">
    <mc:Choice Requires="p14">
      <p:transition spd="slow" p14:dur="2000" advTm="115887"/>
    </mc:Choice>
    <mc:Fallback xmlns="">
      <p:transition spd="slow" advTm="115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AA646-D477-7E44-97E2-08367719269E}"/>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578933B9-F6F8-B8E5-4A62-ACD0AD3AE371}"/>
              </a:ext>
            </a:extLst>
          </p:cNvPr>
          <p:cNvSpPr>
            <a:spLocks noGrp="1"/>
          </p:cNvSpPr>
          <p:nvPr>
            <p:ph idx="1"/>
          </p:nvPr>
        </p:nvSpPr>
        <p:spPr>
          <a:xfrm>
            <a:off x="943276" y="2638044"/>
            <a:ext cx="10366408" cy="3101983"/>
          </a:xfrm>
        </p:spPr>
        <p:txBody>
          <a:bodyPr>
            <a:normAutofit/>
          </a:bodyPr>
          <a:lstStyle/>
          <a:p>
            <a:r>
              <a:rPr lang="en-IN" sz="1600" dirty="0">
                <a:latin typeface="Times New Roman" panose="02020603050405020304" pitchFamily="18" charset="0"/>
                <a:cs typeface="Times New Roman" panose="02020603050405020304" pitchFamily="18" charset="0"/>
              </a:rPr>
              <a:t>Overall from the analysis done in this study it is observed that there is a significant relation between the PM2.5 and GDP. Which goes on to confirm that PM2.5 pollution does have an influence on the growth of the economy.</a:t>
            </a:r>
          </a:p>
          <a:p>
            <a:r>
              <a:rPr lang="en-IN" sz="1600" dirty="0">
                <a:latin typeface="Times New Roman" panose="02020603050405020304" pitchFamily="18" charset="0"/>
                <a:cs typeface="Times New Roman" panose="02020603050405020304" pitchFamily="18" charset="0"/>
              </a:rPr>
              <a:t>Another finding was that in the recent years there has been a decline in the PM2.5 level which showed an effect on the economy, as the GDP values have increased.</a:t>
            </a:r>
          </a:p>
          <a:p>
            <a:r>
              <a:rPr lang="en-IN" sz="1600" dirty="0">
                <a:latin typeface="Times New Roman" panose="02020603050405020304" pitchFamily="18" charset="0"/>
                <a:cs typeface="Times New Roman" panose="02020603050405020304" pitchFamily="18" charset="0"/>
              </a:rPr>
              <a:t>This could be the result of the various air pollution policies that the government of China has undertaken in the past couple of years.</a:t>
            </a:r>
          </a:p>
          <a:p>
            <a:r>
              <a:rPr lang="en-IN" sz="1600" dirty="0">
                <a:latin typeface="Times New Roman" panose="02020603050405020304" pitchFamily="18" charset="0"/>
                <a:cs typeface="Times New Roman" panose="02020603050405020304" pitchFamily="18" charset="0"/>
              </a:rPr>
              <a:t>The model prediction could have been improved if there were more variables to add to the GAM model in order to better explain the reason for the GDP fluctuation other than PM2.5 level.</a:t>
            </a:r>
          </a:p>
          <a:p>
            <a:r>
              <a:rPr lang="en-IN" sz="1600" dirty="0">
                <a:latin typeface="Times New Roman" panose="02020603050405020304" pitchFamily="18" charset="0"/>
                <a:cs typeface="Times New Roman" panose="02020603050405020304" pitchFamily="18" charset="0"/>
              </a:rPr>
              <a:t>Another way to expand the scope of the study would be to use the coordinates of the locations selected for this study and apply the </a:t>
            </a:r>
            <a:r>
              <a:rPr lang="en-IN" sz="1600" dirty="0" err="1">
                <a:latin typeface="Times New Roman" panose="02020603050405020304" pitchFamily="18" charset="0"/>
                <a:cs typeface="Times New Roman" panose="02020603050405020304" pitchFamily="18" charset="0"/>
              </a:rPr>
              <a:t>spatio</a:t>
            </a:r>
            <a:r>
              <a:rPr lang="en-IN" sz="1600" dirty="0">
                <a:latin typeface="Times New Roman" panose="02020603050405020304" pitchFamily="18" charset="0"/>
                <a:cs typeface="Times New Roman" panose="02020603050405020304" pitchFamily="18" charset="0"/>
              </a:rPr>
              <a:t>-temporal analysis.</a:t>
            </a:r>
          </a:p>
        </p:txBody>
      </p:sp>
      <p:pic>
        <p:nvPicPr>
          <p:cNvPr id="4" name="Audio 3">
            <a:hlinkClick r:id="" action="ppaction://media"/>
            <a:extLst>
              <a:ext uri="{FF2B5EF4-FFF2-40B4-BE49-F238E27FC236}">
                <a16:creationId xmlns:a16="http://schemas.microsoft.com/office/drawing/2014/main" id="{33CB0879-E507-A420-1DAD-A9B57693BF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946372522"/>
      </p:ext>
    </p:extLst>
  </p:cSld>
  <p:clrMapOvr>
    <a:masterClrMapping/>
  </p:clrMapOvr>
  <mc:AlternateContent xmlns:mc="http://schemas.openxmlformats.org/markup-compatibility/2006" xmlns:p14="http://schemas.microsoft.com/office/powerpoint/2010/main">
    <mc:Choice Requires="p14">
      <p:transition spd="slow" p14:dur="2000" advTm="19770"/>
    </mc:Choice>
    <mc:Fallback xmlns="">
      <p:transition spd="slow" advTm="19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68</TotalTime>
  <Words>798</Words>
  <Application>Microsoft Office PowerPoint</Application>
  <PresentationFormat>Widescreen</PresentationFormat>
  <Paragraphs>33</Paragraphs>
  <Slides>5</Slides>
  <Notes>0</Notes>
  <HiddenSlides>0</HiddenSlides>
  <MMClips>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Calibri</vt:lpstr>
      <vt:lpstr>Calibri Light</vt:lpstr>
      <vt:lpstr>Cambria Math</vt:lpstr>
      <vt:lpstr>Gill Sans MT</vt:lpstr>
      <vt:lpstr>Times New Roman</vt:lpstr>
      <vt:lpstr>Wingdings</vt:lpstr>
      <vt:lpstr>Parcel</vt:lpstr>
      <vt:lpstr>Impact of PM2.5 Pollution on China’s Economy: A Regression and Time Series Analysis Carried Out On 11 Chinese Provinces/Municipalities.  </vt:lpstr>
      <vt:lpstr>Introduction</vt:lpstr>
      <vt:lpstr>Data and Methods</vt:lpstr>
      <vt:lpstr>Application and 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Impact of PM2.5 Pollution on China’s Economy: A Regression and Time Series Analysis Carried Out On 11 Chinese Provinces/Municipalities.</dc:title>
  <dc:creator>Sanarabia24@outlook.com</dc:creator>
  <cp:lastModifiedBy>Sanarabia24@outlook.com</cp:lastModifiedBy>
  <cp:revision>15</cp:revision>
  <dcterms:created xsi:type="dcterms:W3CDTF">2022-09-16T14:42:12Z</dcterms:created>
  <dcterms:modified xsi:type="dcterms:W3CDTF">2022-09-16T15:56:22Z</dcterms:modified>
</cp:coreProperties>
</file>

<file path=docProps/thumbnail.jpeg>
</file>